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333" r:id="rId5"/>
    <p:sldId id="279" r:id="rId6"/>
    <p:sldId id="325" r:id="rId7"/>
    <p:sldId id="281" r:id="rId8"/>
    <p:sldId id="311" r:id="rId9"/>
    <p:sldId id="313" r:id="rId10"/>
    <p:sldId id="330" r:id="rId11"/>
    <p:sldId id="258" r:id="rId12"/>
    <p:sldId id="269" r:id="rId13"/>
    <p:sldId id="334" r:id="rId14"/>
    <p:sldId id="291" r:id="rId15"/>
    <p:sldId id="331" r:id="rId16"/>
    <p:sldId id="332" r:id="rId17"/>
    <p:sldId id="335" r:id="rId18"/>
    <p:sldId id="298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6327"/>
  </p:normalViewPr>
  <p:slideViewPr>
    <p:cSldViewPr snapToGrid="0" snapToObjects="1">
      <p:cViewPr varScale="1">
        <p:scale>
          <a:sx n="157" d="100"/>
          <a:sy n="15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56F61-385E-CD4D-AF8C-ECED9553A5F8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FB6A1-8887-DC46-9C4F-6398B4BD4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FB6A1-8887-DC46-9C4F-6398B4BD40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7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7A3C1-D19A-B146-B79C-68A660B79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AAEA1-29BE-CD4E-B38D-93456028C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ABD37-EF60-EA47-A075-A0AD516E5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87608-7F30-F148-9E8C-460FB0C909B4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6834E-B201-8747-8493-B708B87F4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216B-9882-F146-8675-AD2DB1E3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3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0D07-7F71-394D-96C8-0D5AE67F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5D8F5-D32D-3E4A-9641-81E862FD4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DE5E1-1F8B-5742-8FC9-833A9D12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C35E-9464-D24D-964B-A8C2E6A7AD35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BDFA7-6460-AC4E-82D8-D72D2892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CFB0E-3520-DD4A-8737-458DADAF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9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762C0-7091-D54A-BD11-4568A6EA5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D8CC5-A24B-D048-ACC4-CACEC0958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99B8B-4998-084C-B3A9-1A6A01625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EF80-49CC-9546-977B-0ACB8043D1F8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C1A82-A431-0346-AED1-CFA69285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025E3-32CB-C14C-97B5-794C1306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8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53CD-DB54-BC4B-B778-13A9BE40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F626-808D-0748-BF3A-12FE44DF3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AFE61-34AC-764B-A18B-3232540F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8C48-A7E3-1647-89C2-D3DCB965560E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B901B-5D2C-FC41-A627-2E081E25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937C7-863B-FF43-9755-6F07C634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0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932B-4814-9849-93A4-6FA9AE781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77CCA-3821-DA42-97E4-AD225EDE1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181C6-65C2-5544-AD5F-FF8BC013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C55-DA43-9741-B9D5-4013C5284F6A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A076E-474D-E341-A525-FB7E8FE3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F1A13-95D8-AE45-AB03-E96FEB57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95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0138-7548-E140-8F12-46FFF652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8732D-CE84-9B43-956D-B8E48AC0B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813C9-80DE-AF4C-A555-839A3B208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9B4DF-CCEC-E340-9483-2D53DA07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C2442-FBFA-BC43-BB25-2838B78A21E9}" type="datetime1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FB630-2376-0440-8DA8-44DA38FE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FF545-199C-124B-81DC-2A58BCF6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1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9FC0-67F1-6749-BEF6-C103485A1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6F7BF-8471-9F42-822B-458A026A3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BD4C2-7F07-B64D-B7EA-A1CF8C706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B26D5-B744-BA45-8610-BB6BDAD11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953895-B807-9541-A564-2EC9A86A5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2EBFD-775E-B646-B4EC-2C236BFA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87305-37F5-CC4B-8F88-B836DAAD6847}" type="datetime1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9645E-51DD-F040-AE1D-0B22056F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D3C92-83BE-414A-83FF-866E25D6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5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1AE2-F641-EF4E-B522-02D276EC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F0137-81A6-464E-9F08-60113387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E2991-58C0-BE42-9E63-8AEA4C63DB73}" type="datetime1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DCBAA-24C5-A146-AB38-4A22652F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4710-7C61-4847-95F3-9DB451F09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8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23B43C-A912-624A-B7C1-41451C3F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166FA-12AA-4748-85C5-48B94771DA92}" type="datetime1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C276F-2FD8-A44D-9B23-F5852246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F536B-3D78-DF42-9905-38EA4B0F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9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E69E-FF7B-1240-9233-57F6F74D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FEB70-269A-C84C-B67B-3FEB748FA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8A36C-0D26-CB4E-B69B-6574DEB88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3B6F6-E853-B847-9EAD-A382174A0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9686-7F2C-AD4C-AF93-7005B335A80D}" type="datetime1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49F33-064D-AA4F-A5D1-1C64F5E0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2E919-2B4A-DD48-AC88-9BD4D4BE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6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6DAD-9CCE-0043-B24D-18B8B3EA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1B3B87-CC8B-0745-A483-2211CECF3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DED7C-5257-744E-B9A8-41E15A3F7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DB72D-D978-3145-A9C3-450C7D40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74D3-8DED-7F4E-9D94-EDE9D73A1636}" type="datetime1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C092E-569D-2A4E-90DA-6D5B10E1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01583-9A62-EE4D-8F92-FF26864A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3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0A4CC4-C484-5749-A0D3-9EEB25DD3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97A62-FBE3-D84E-9AFB-7820BBF30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D166-BED6-1847-BA0C-494B7511B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397C4-0886-B54C-8BAA-088AC870DDA0}" type="datetime1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A946-6F5B-CD45-833F-E2938868D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E856C-E482-7241-A0B6-A9FF37379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41A29-83D7-CE44-A046-27C6A1F3B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6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sv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93F7-4455-7644-9DE4-75C43F22C4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Anvil 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12AE2-9525-8648-81BF-5B42CF077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Dalton A. Brucker-Hahn</a:t>
            </a:r>
          </a:p>
          <a:p>
            <a:r>
              <a:rPr lang="en-US" dirty="0"/>
              <a:t>Alex Bardas</a:t>
            </a:r>
          </a:p>
          <a:p>
            <a:r>
              <a:rPr lang="en-US" dirty="0"/>
              <a:t>Drew Davidson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61097-5068-FD4C-B507-D6FFF382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7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F9202-436E-0744-9ECD-CDB1ADBF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0241A29-83D7-CE44-A046-27C6A1F3BBCE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816FA-1E3B-5446-AC11-8C5AFB12E65F}"/>
              </a:ext>
            </a:extLst>
          </p:cNvPr>
          <p:cNvSpPr txBox="1"/>
          <p:nvPr/>
        </p:nvSpPr>
        <p:spPr>
          <a:xfrm>
            <a:off x="1414275" y="289932"/>
            <a:ext cx="310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Platform-Independent Service Meshes</a:t>
            </a:r>
          </a:p>
        </p:txBody>
      </p:sp>
      <p:pic>
        <p:nvPicPr>
          <p:cNvPr id="8194" name="Picture 2" descr="HashiCorp Consul Reviews 2021: Details, Pricing, &amp;amp; Features | G2">
            <a:extLst>
              <a:ext uri="{FF2B5EF4-FFF2-40B4-BE49-F238E27FC236}">
                <a16:creationId xmlns:a16="http://schemas.microsoft.com/office/drawing/2014/main" id="{EB89CE55-8706-AD4D-B74F-C5E58036B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4" t="14450" r="35911" b="13540"/>
          <a:stretch/>
        </p:blipFill>
        <p:spPr bwMode="auto">
          <a:xfrm>
            <a:off x="408039" y="201921"/>
            <a:ext cx="850882" cy="116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B124E-E766-DD44-97A4-CA424AD01115}"/>
              </a:ext>
            </a:extLst>
          </p:cNvPr>
          <p:cNvSpPr txBox="1"/>
          <p:nvPr/>
        </p:nvSpPr>
        <p:spPr>
          <a:xfrm>
            <a:off x="1008773" y="1449658"/>
            <a:ext cx="764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Pros</a:t>
            </a:r>
            <a:endParaRPr 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27854C-B6F9-EA4A-BB99-29B576EB0D7D}"/>
              </a:ext>
            </a:extLst>
          </p:cNvPr>
          <p:cNvSpPr txBox="1"/>
          <p:nvPr/>
        </p:nvSpPr>
        <p:spPr>
          <a:xfrm>
            <a:off x="3010626" y="1450065"/>
            <a:ext cx="81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6869B-FE27-9C46-93DD-B8C726891B6F}"/>
              </a:ext>
            </a:extLst>
          </p:cNvPr>
          <p:cNvSpPr txBox="1"/>
          <p:nvPr/>
        </p:nvSpPr>
        <p:spPr>
          <a:xfrm>
            <a:off x="6927836" y="248689"/>
            <a:ext cx="3108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Platform-Dependent Service Meshes</a:t>
            </a:r>
          </a:p>
        </p:txBody>
      </p:sp>
      <p:pic>
        <p:nvPicPr>
          <p:cNvPr id="8196" name="Picture 4" descr="Linkerd Routing explained.(Linkerd 1) | by Furkan MATARACI | Medium">
            <a:extLst>
              <a:ext uri="{FF2B5EF4-FFF2-40B4-BE49-F238E27FC236}">
                <a16:creationId xmlns:a16="http://schemas.microsoft.com/office/drawing/2014/main" id="{E03A1101-774D-6148-9299-5BF54317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962" y="331176"/>
            <a:ext cx="764941" cy="70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ow to Install and Configure Istio · LoginRadius Engineering">
            <a:extLst>
              <a:ext uri="{FF2B5EF4-FFF2-40B4-BE49-F238E27FC236}">
                <a16:creationId xmlns:a16="http://schemas.microsoft.com/office/drawing/2014/main" id="{81A7F562-A771-EB46-BC26-3D448CB9C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5" t="14856" r="11382" b="31712"/>
          <a:stretch/>
        </p:blipFill>
        <p:spPr bwMode="auto">
          <a:xfrm>
            <a:off x="10577240" y="1205"/>
            <a:ext cx="1039825" cy="4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GitHub - openservicemesh/osm: Open Service Mesh (OSM) is a lightweight,  extensible, cloud native service mesh that allows users to uniformly  manage, secure, and get out-of-the-box observability features for highly  dynamic microservice environments.">
            <a:extLst>
              <a:ext uri="{FF2B5EF4-FFF2-40B4-BE49-F238E27FC236}">
                <a16:creationId xmlns:a16="http://schemas.microsoft.com/office/drawing/2014/main" id="{D2D38842-9CB7-C74E-8FDD-655C5A941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8" t="21334" r="23208" b="32016"/>
          <a:stretch/>
        </p:blipFill>
        <p:spPr bwMode="auto">
          <a:xfrm>
            <a:off x="10991959" y="558259"/>
            <a:ext cx="1162967" cy="52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ow to Install and Use Gremlin with Kubernetes">
            <a:extLst>
              <a:ext uri="{FF2B5EF4-FFF2-40B4-BE49-F238E27FC236}">
                <a16:creationId xmlns:a16="http://schemas.microsoft.com/office/drawing/2014/main" id="{FE1F28B7-5A40-F848-B45D-E36F7C787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1" t="36626" r="14541" b="37489"/>
          <a:stretch/>
        </p:blipFill>
        <p:spPr bwMode="auto">
          <a:xfrm>
            <a:off x="10138515" y="1207825"/>
            <a:ext cx="1706888" cy="3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DF8B09-14F3-9F41-AB7E-59234CC1B21D}"/>
              </a:ext>
            </a:extLst>
          </p:cNvPr>
          <p:cNvCxnSpPr>
            <a:cxnSpLocks/>
          </p:cNvCxnSpPr>
          <p:nvPr/>
        </p:nvCxnSpPr>
        <p:spPr>
          <a:xfrm>
            <a:off x="9919424" y="1079686"/>
            <a:ext cx="2145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A63307-B5E5-E042-9838-3E21243C4930}"/>
              </a:ext>
            </a:extLst>
          </p:cNvPr>
          <p:cNvSpPr txBox="1"/>
          <p:nvPr/>
        </p:nvSpPr>
        <p:spPr>
          <a:xfrm>
            <a:off x="115309" y="1868707"/>
            <a:ext cx="2597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en-US" b="1" dirty="0">
                <a:solidFill>
                  <a:schemeClr val="accent6"/>
                </a:solidFill>
              </a:rPr>
              <a:t>Flexible deployment options</a:t>
            </a:r>
          </a:p>
          <a:p>
            <a:pPr marL="285750" indent="-285750">
              <a:buFont typeface="System Font Regular"/>
              <a:buChar char="+"/>
            </a:pPr>
            <a:r>
              <a:rPr lang="en-US" b="1" dirty="0">
                <a:solidFill>
                  <a:schemeClr val="accent6"/>
                </a:solidFill>
              </a:rPr>
              <a:t>Extremely lightweight</a:t>
            </a:r>
          </a:p>
          <a:p>
            <a:pPr marL="285750" indent="-285750">
              <a:buFont typeface="System Font Regular"/>
              <a:buChar char="+"/>
            </a:pPr>
            <a:r>
              <a:rPr lang="en-US" b="1" dirty="0">
                <a:solidFill>
                  <a:schemeClr val="accent6"/>
                </a:solidFill>
              </a:rPr>
              <a:t>No external expertise required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2D0146-6547-8544-9746-7AFEBBF703C1}"/>
              </a:ext>
            </a:extLst>
          </p:cNvPr>
          <p:cNvSpPr txBox="1"/>
          <p:nvPr/>
        </p:nvSpPr>
        <p:spPr>
          <a:xfrm>
            <a:off x="2667178" y="1904214"/>
            <a:ext cx="2971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b="1" dirty="0">
                <a:solidFill>
                  <a:srgbClr val="C00000"/>
                </a:solidFill>
              </a:rPr>
              <a:t>Default security support limited</a:t>
            </a:r>
          </a:p>
          <a:p>
            <a:pPr marL="285750" indent="-285750">
              <a:buFont typeface="System Font Regular"/>
              <a:buChar char="—"/>
            </a:pPr>
            <a:r>
              <a:rPr lang="en-US" b="1" dirty="0">
                <a:solidFill>
                  <a:srgbClr val="C00000"/>
                </a:solidFill>
              </a:rPr>
              <a:t>Security refreshment requires redeployment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F9F270-28DF-2948-B319-777E7A1201BA}"/>
              </a:ext>
            </a:extLst>
          </p:cNvPr>
          <p:cNvSpPr txBox="1"/>
          <p:nvPr/>
        </p:nvSpPr>
        <p:spPr>
          <a:xfrm>
            <a:off x="6038134" y="1945814"/>
            <a:ext cx="2971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en-US" b="1" dirty="0">
                <a:solidFill>
                  <a:schemeClr val="accent6"/>
                </a:solidFill>
              </a:rPr>
              <a:t>Centralized management</a:t>
            </a:r>
          </a:p>
          <a:p>
            <a:pPr marL="285750" indent="-285750">
              <a:buFont typeface="System Font Regular"/>
              <a:buChar char="+"/>
            </a:pPr>
            <a:r>
              <a:rPr lang="en-US" b="1" dirty="0">
                <a:solidFill>
                  <a:schemeClr val="accent6"/>
                </a:solidFill>
              </a:rPr>
              <a:t>Platform-provided security features</a:t>
            </a:r>
          </a:p>
          <a:p>
            <a:pPr marL="285750" indent="-285750">
              <a:buFont typeface="System Font Regular"/>
              <a:buChar char="+"/>
            </a:pPr>
            <a:r>
              <a:rPr lang="en-US" b="1" dirty="0">
                <a:solidFill>
                  <a:schemeClr val="accent6"/>
                </a:solidFill>
              </a:rPr>
              <a:t>Outsourced functionality*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C58180-8C8D-DA4F-B72E-953121E1F7E6}"/>
              </a:ext>
            </a:extLst>
          </p:cNvPr>
          <p:cNvSpPr txBox="1"/>
          <p:nvPr/>
        </p:nvSpPr>
        <p:spPr>
          <a:xfrm>
            <a:off x="8919632" y="1868707"/>
            <a:ext cx="3535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—"/>
            </a:pPr>
            <a:r>
              <a:rPr lang="en-US" b="1" dirty="0">
                <a:solidFill>
                  <a:srgbClr val="C00000"/>
                </a:solidFill>
              </a:rPr>
              <a:t>Limited deployment options</a:t>
            </a:r>
          </a:p>
          <a:p>
            <a:pPr marL="285750" indent="-285750">
              <a:buFont typeface="System Font Regular"/>
              <a:buChar char="—"/>
            </a:pPr>
            <a:r>
              <a:rPr lang="en-US" b="1" dirty="0">
                <a:solidFill>
                  <a:srgbClr val="C00000"/>
                </a:solidFill>
              </a:rPr>
              <a:t>Additional expertise required</a:t>
            </a:r>
          </a:p>
          <a:p>
            <a:pPr marL="285750" indent="-285750">
              <a:buFont typeface="System Font Regular"/>
              <a:buChar char="—"/>
            </a:pPr>
            <a:r>
              <a:rPr lang="en-US" b="1" dirty="0">
                <a:solidFill>
                  <a:srgbClr val="C00000"/>
                </a:solidFill>
              </a:rPr>
              <a:t>Cost of underlying platform included</a:t>
            </a:r>
          </a:p>
          <a:p>
            <a:pPr marL="285750" indent="-285750">
              <a:buFont typeface="System Font Regular"/>
              <a:buChar char="—"/>
            </a:pPr>
            <a:r>
              <a:rPr lang="en-US" b="1" dirty="0">
                <a:solidFill>
                  <a:srgbClr val="C00000"/>
                </a:solidFill>
              </a:rPr>
              <a:t>Outsourced functionality*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C91869-8AEA-5B4F-A982-219C6B89C5F2}"/>
              </a:ext>
            </a:extLst>
          </p:cNvPr>
          <p:cNvSpPr txBox="1"/>
          <p:nvPr/>
        </p:nvSpPr>
        <p:spPr>
          <a:xfrm>
            <a:off x="7110282" y="1520476"/>
            <a:ext cx="764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Pros</a:t>
            </a:r>
            <a:endParaRPr lang="en-US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D52AC9-749E-1F4B-8C4F-6374FC18FDA7}"/>
              </a:ext>
            </a:extLst>
          </p:cNvPr>
          <p:cNvSpPr txBox="1"/>
          <p:nvPr/>
        </p:nvSpPr>
        <p:spPr>
          <a:xfrm>
            <a:off x="9919424" y="1462887"/>
            <a:ext cx="81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909F91-7C93-D640-BE60-5DFAA1F13600}"/>
              </a:ext>
            </a:extLst>
          </p:cNvPr>
          <p:cNvCxnSpPr>
            <a:cxnSpLocks/>
          </p:cNvCxnSpPr>
          <p:nvPr/>
        </p:nvCxnSpPr>
        <p:spPr>
          <a:xfrm>
            <a:off x="115309" y="3592680"/>
            <a:ext cx="119694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>
            <a:extLst>
              <a:ext uri="{FF2B5EF4-FFF2-40B4-BE49-F238E27FC236}">
                <a16:creationId xmlns:a16="http://schemas.microsoft.com/office/drawing/2014/main" id="{5C7B53EF-B768-B140-9728-C7F01845F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27" y="4341960"/>
            <a:ext cx="2074331" cy="207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C9C0560-2818-2547-84B7-281FA88C5BAA}"/>
              </a:ext>
            </a:extLst>
          </p:cNvPr>
          <p:cNvSpPr txBox="1"/>
          <p:nvPr/>
        </p:nvSpPr>
        <p:spPr>
          <a:xfrm>
            <a:off x="1414275" y="3834172"/>
            <a:ext cx="1422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Anvil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4AA7F3-533D-D742-9D0B-F6F583AA5E13}"/>
              </a:ext>
            </a:extLst>
          </p:cNvPr>
          <p:cNvSpPr txBox="1"/>
          <p:nvPr/>
        </p:nvSpPr>
        <p:spPr>
          <a:xfrm>
            <a:off x="3910989" y="4460556"/>
            <a:ext cx="3218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en-US" sz="2400" b="1" dirty="0">
                <a:solidFill>
                  <a:schemeClr val="accent6"/>
                </a:solidFill>
              </a:rPr>
              <a:t>Flexible deployment options</a:t>
            </a:r>
          </a:p>
          <a:p>
            <a:pPr marL="285750" indent="-285750">
              <a:buFont typeface="System Font Regular"/>
              <a:buChar char="+"/>
            </a:pPr>
            <a:r>
              <a:rPr lang="en-US" sz="2400" b="1" dirty="0">
                <a:solidFill>
                  <a:schemeClr val="accent6"/>
                </a:solidFill>
              </a:rPr>
              <a:t>No external expertise required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69B7A6-0F94-684F-B49B-54FB79DD7166}"/>
              </a:ext>
            </a:extLst>
          </p:cNvPr>
          <p:cNvSpPr txBox="1"/>
          <p:nvPr/>
        </p:nvSpPr>
        <p:spPr>
          <a:xfrm>
            <a:off x="7323666" y="4467811"/>
            <a:ext cx="3429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stem Font Regular"/>
              <a:buChar char="+"/>
            </a:pPr>
            <a:r>
              <a:rPr lang="en-US" sz="2400" b="1" dirty="0">
                <a:solidFill>
                  <a:schemeClr val="accent6"/>
                </a:solidFill>
              </a:rPr>
              <a:t>Security artifact refreshment</a:t>
            </a:r>
          </a:p>
          <a:p>
            <a:pPr marL="285750" indent="-285750">
              <a:buFont typeface="System Font Regular"/>
              <a:buChar char="+"/>
            </a:pPr>
            <a:r>
              <a:rPr lang="en-US" sz="2400" b="1" dirty="0">
                <a:solidFill>
                  <a:schemeClr val="accent6"/>
                </a:solidFill>
              </a:rPr>
              <a:t>Automatic mTLS</a:t>
            </a:r>
          </a:p>
          <a:p>
            <a:pPr marL="285750" indent="-285750">
              <a:buFont typeface="System Font Regular"/>
              <a:buChar char="+"/>
            </a:pPr>
            <a:r>
              <a:rPr lang="en-US" sz="2400" b="1" dirty="0">
                <a:solidFill>
                  <a:schemeClr val="accent6"/>
                </a:solidFill>
              </a:rPr>
              <a:t>Platform-independent</a:t>
            </a:r>
          </a:p>
        </p:txBody>
      </p:sp>
    </p:spTree>
    <p:extLst>
      <p:ext uri="{BB962C8B-B14F-4D97-AF65-F5344CB8AC3E}">
        <p14:creationId xmlns:p14="http://schemas.microsoft.com/office/powerpoint/2010/main" val="2183089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B42A-DCDB-4041-965D-5DC74875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Anvil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6FF37-C3A8-EB47-922A-B159A671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C349A-583D-F444-84BB-0A0A6F49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331119"/>
            <a:ext cx="10769599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491A-0251-D447-B445-AD62952E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-- </a:t>
            </a:r>
            <a:r>
              <a:rPr lang="en-US" i="1" dirty="0" err="1"/>
              <a:t>AutoArmor</a:t>
            </a:r>
            <a:r>
              <a:rPr lang="en-US" i="1" dirty="0"/>
              <a:t> (USENIX ‘21)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12B43-B137-E947-A7E9-1CE728636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91EF2-AA62-E246-80D1-C8258C45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16" y="1782631"/>
            <a:ext cx="9770967" cy="40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E90B8-0136-654B-A58E-6F367F6A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85DA5-D6E4-4C4D-AFF6-8440123B2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17500"/>
            <a:ext cx="73152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3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DCCA-74BA-604E-962C-11B92DE9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14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5F865ED-D5C6-4944-B003-90F4FECEA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3133" r="76308" b="25920"/>
          <a:stretch/>
        </p:blipFill>
        <p:spPr>
          <a:xfrm>
            <a:off x="725591" y="1123789"/>
            <a:ext cx="4547193" cy="573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02797C-B777-3B40-AA15-F2CA1C462B51}"/>
              </a:ext>
            </a:extLst>
          </p:cNvPr>
          <p:cNvSpPr txBox="1"/>
          <p:nvPr/>
        </p:nvSpPr>
        <p:spPr>
          <a:xfrm>
            <a:off x="5728771" y="3106756"/>
            <a:ext cx="5625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Attack prevented via traditional access control mechanisms in modern service meshes.  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/>
              <a:t>Work to automate the process formalized in </a:t>
            </a:r>
            <a:r>
              <a:rPr lang="en-US" sz="2400" i="1" dirty="0" err="1"/>
              <a:t>AutoArmor</a:t>
            </a:r>
            <a:r>
              <a:rPr lang="en-US" sz="2400" i="1" dirty="0"/>
              <a:t> (USENIX ‘20)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2F222D3-F818-C642-BA20-E69D2F2F0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9712" r="77852" b="-1567"/>
          <a:stretch/>
        </p:blipFill>
        <p:spPr>
          <a:xfrm>
            <a:off x="755923" y="129310"/>
            <a:ext cx="4516861" cy="11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95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DCCA-74BA-604E-962C-11B92DE9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15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5F865ED-D5C6-4944-B003-90F4FECEA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659" r="35284"/>
          <a:stretch/>
        </p:blipFill>
        <p:spPr>
          <a:xfrm>
            <a:off x="674255" y="128851"/>
            <a:ext cx="5501617" cy="6732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3A0AB-037D-6448-BDDC-4D264FD6CB88}"/>
              </a:ext>
            </a:extLst>
          </p:cNvPr>
          <p:cNvSpPr txBox="1"/>
          <p:nvPr/>
        </p:nvSpPr>
        <p:spPr>
          <a:xfrm>
            <a:off x="6096000" y="3018621"/>
            <a:ext cx="5625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Goal -- introduce a more robust and verbose access control definition that can be enforced by service mesh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b="1" i="1" dirty="0"/>
              <a:t>Novel threat within the service mesh access control domain</a:t>
            </a:r>
          </a:p>
        </p:txBody>
      </p:sp>
    </p:spTree>
    <p:extLst>
      <p:ext uri="{BB962C8B-B14F-4D97-AF65-F5344CB8AC3E}">
        <p14:creationId xmlns:p14="http://schemas.microsoft.com/office/powerpoint/2010/main" val="1166614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DCCA-74BA-604E-962C-11B92DE9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16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5F865ED-D5C6-4944-B003-90F4FECEA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5477"/>
          <a:stretch/>
        </p:blipFill>
        <p:spPr>
          <a:xfrm>
            <a:off x="1173018" y="4131"/>
            <a:ext cx="4829373" cy="6857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24C6C-9B55-1D41-96CB-1D1B8E573D46}"/>
              </a:ext>
            </a:extLst>
          </p:cNvPr>
          <p:cNvSpPr txBox="1"/>
          <p:nvPr/>
        </p:nvSpPr>
        <p:spPr>
          <a:xfrm>
            <a:off x="6096000" y="3018621"/>
            <a:ext cx="5625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Goal -- introduce a more robust access control verification scheme relevant to service meshes and microservices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b="1" i="1" dirty="0"/>
              <a:t>Novel threat within the service mesh access control domain</a:t>
            </a:r>
          </a:p>
        </p:txBody>
      </p:sp>
    </p:spTree>
    <p:extLst>
      <p:ext uri="{BB962C8B-B14F-4D97-AF65-F5344CB8AC3E}">
        <p14:creationId xmlns:p14="http://schemas.microsoft.com/office/powerpoint/2010/main" val="3366450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3B19-A560-CD4E-A736-9E903AAB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Deployment Graph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AF9BC-6410-D54A-A8AE-7C3DF150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521BAA-453A-0F4C-92F5-F3C0B43F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925" y="1906461"/>
            <a:ext cx="6862149" cy="44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6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67B61-DD0C-2441-BFBC-8590D158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Leveraging Anvil for future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E670B-79EA-ED4B-A5C7-D7BC78C4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18</a:t>
            </a:fld>
            <a:endParaRPr lang="en-US"/>
          </a:p>
        </p:txBody>
      </p:sp>
      <p:pic>
        <p:nvPicPr>
          <p:cNvPr id="11266" name="Picture 2" descr="Paxos By Example. This post describes a decentralized… | by Angus Macdonald  | Medium">
            <a:extLst>
              <a:ext uri="{FF2B5EF4-FFF2-40B4-BE49-F238E27FC236}">
                <a16:creationId xmlns:a16="http://schemas.microsoft.com/office/drawing/2014/main" id="{06E3069D-331F-8340-A95E-C10E9956C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7" y="3120226"/>
            <a:ext cx="3381747" cy="211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aft (algorithm) - Wikipedia">
            <a:extLst>
              <a:ext uri="{FF2B5EF4-FFF2-40B4-BE49-F238E27FC236}">
                <a16:creationId xmlns:a16="http://schemas.microsoft.com/office/drawing/2014/main" id="{D86A3809-0EB7-7C40-A235-E93ECB02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816" y="2520607"/>
            <a:ext cx="2077463" cy="207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AFT Protocol. An insight to RAFT protocol. How… | by Swayam Raina | Medium">
            <a:extLst>
              <a:ext uri="{FF2B5EF4-FFF2-40B4-BE49-F238E27FC236}">
                <a16:creationId xmlns:a16="http://schemas.microsoft.com/office/drawing/2014/main" id="{B132B7BD-570E-3045-B0D4-91D908AA5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32" y="4009112"/>
            <a:ext cx="2743200" cy="117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F9A53-1DCA-3242-ACA7-C824B7012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387" y="2289253"/>
            <a:ext cx="4070516" cy="2523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9D551C-D934-604A-91E2-9BF9DB5C3B17}"/>
              </a:ext>
            </a:extLst>
          </p:cNvPr>
          <p:cNvSpPr txBox="1"/>
          <p:nvPr/>
        </p:nvSpPr>
        <p:spPr>
          <a:xfrm>
            <a:off x="639781" y="5469077"/>
            <a:ext cx="281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Paxos</a:t>
            </a:r>
            <a:r>
              <a:rPr lang="en-US" sz="2000" i="1" dirty="0"/>
              <a:t> State Machine Abstraction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154B1-3AA8-A042-9702-AEF66E4B8069}"/>
              </a:ext>
            </a:extLst>
          </p:cNvPr>
          <p:cNvSpPr txBox="1"/>
          <p:nvPr/>
        </p:nvSpPr>
        <p:spPr>
          <a:xfrm>
            <a:off x="4322075" y="5469077"/>
            <a:ext cx="281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Raft Consensus Algorithm Abstraction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8650F-152A-2A47-95FE-02BA019BF74D}"/>
              </a:ext>
            </a:extLst>
          </p:cNvPr>
          <p:cNvSpPr txBox="1"/>
          <p:nvPr/>
        </p:nvSpPr>
        <p:spPr>
          <a:xfrm>
            <a:off x="8209316" y="5473215"/>
            <a:ext cx="281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Merkle^2 Transparency Log System Abstraction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856675D-499D-C142-ACE3-6EC38172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Anvil Platform Improvements</a:t>
            </a:r>
          </a:p>
        </p:txBody>
      </p:sp>
    </p:spTree>
    <p:extLst>
      <p:ext uri="{BB962C8B-B14F-4D97-AF65-F5344CB8AC3E}">
        <p14:creationId xmlns:p14="http://schemas.microsoft.com/office/powerpoint/2010/main" val="256502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67B61-DD0C-2441-BFBC-8590D158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Leveraging Anvil for future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E670B-79EA-ED4B-A5C7-D7BC78C4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19</a:t>
            </a:fld>
            <a:endParaRPr lang="en-US"/>
          </a:p>
        </p:txBody>
      </p:sp>
      <p:pic>
        <p:nvPicPr>
          <p:cNvPr id="13314" name="Picture 2" descr="A Beginner&amp;#39;s Guide to gRPC in Android | by Vivek Vinodh | The Startup |  Medium">
            <a:extLst>
              <a:ext uri="{FF2B5EF4-FFF2-40B4-BE49-F238E27FC236}">
                <a16:creationId xmlns:a16="http://schemas.microsoft.com/office/drawing/2014/main" id="{673C31D9-CDCC-0A4D-A838-5C0ED792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2" y="2726503"/>
            <a:ext cx="4870694" cy="254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31B58D-8208-074D-9953-E7BD2C3BF9CC}"/>
              </a:ext>
            </a:extLst>
          </p:cNvPr>
          <p:cNvSpPr txBox="1"/>
          <p:nvPr/>
        </p:nvSpPr>
        <p:spPr>
          <a:xfrm>
            <a:off x="1753930" y="5357888"/>
            <a:ext cx="281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gRPC</a:t>
            </a:r>
            <a:r>
              <a:rPr lang="en-US" sz="2000" i="1" dirty="0"/>
              <a:t> Communication Model Abstraction </a:t>
            </a:r>
          </a:p>
        </p:txBody>
      </p:sp>
      <p:pic>
        <p:nvPicPr>
          <p:cNvPr id="13316" name="Picture 4" descr="10 Major Practices to Execute in REST API Development">
            <a:extLst>
              <a:ext uri="{FF2B5EF4-FFF2-40B4-BE49-F238E27FC236}">
                <a16:creationId xmlns:a16="http://schemas.microsoft.com/office/drawing/2014/main" id="{3F2D1AC7-7FB1-8C41-A517-8368C235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75809"/>
            <a:ext cx="5580396" cy="212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151FB4-7954-9549-81AE-6E6738AD6DB4}"/>
              </a:ext>
            </a:extLst>
          </p:cNvPr>
          <p:cNvSpPr txBox="1"/>
          <p:nvPr/>
        </p:nvSpPr>
        <p:spPr>
          <a:xfrm>
            <a:off x="7625415" y="4918468"/>
            <a:ext cx="3039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REST API Communication Model Abstraction 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0EE6A7EB-508C-6A49-8FD3-FF25E44D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Anvil Platform Improvements</a:t>
            </a:r>
          </a:p>
        </p:txBody>
      </p:sp>
    </p:spTree>
    <p:extLst>
      <p:ext uri="{BB962C8B-B14F-4D97-AF65-F5344CB8AC3E}">
        <p14:creationId xmlns:p14="http://schemas.microsoft.com/office/powerpoint/2010/main" val="78288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887F-7DEF-804D-9979-FB3E87E5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9DABB-A474-344C-A3B9-BE160FDFC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service mesh security study (</a:t>
            </a:r>
            <a:r>
              <a:rPr lang="en-US" dirty="0" err="1"/>
              <a:t>SecureComm</a:t>
            </a:r>
            <a:r>
              <a:rPr lang="en-US" dirty="0"/>
              <a:t> ’20)</a:t>
            </a:r>
          </a:p>
          <a:p>
            <a:r>
              <a:rPr lang="en-US" dirty="0"/>
              <a:t>Submission of </a:t>
            </a:r>
            <a:r>
              <a:rPr lang="en-US" dirty="0" err="1"/>
              <a:t>ServiceFRESH</a:t>
            </a:r>
            <a:r>
              <a:rPr lang="en-US" dirty="0"/>
              <a:t> (Anvil predecessor) in Feb ‘21</a:t>
            </a:r>
          </a:p>
          <a:p>
            <a:endParaRPr lang="en-US" dirty="0"/>
          </a:p>
          <a:p>
            <a:r>
              <a:rPr lang="en-US" dirty="0"/>
              <a:t>Submission of Anvil Feb ’22</a:t>
            </a:r>
          </a:p>
          <a:p>
            <a:endParaRPr lang="en-US" dirty="0"/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Revise Anvil performance and network algorithms</a:t>
            </a:r>
          </a:p>
          <a:p>
            <a:pPr lvl="1"/>
            <a:r>
              <a:rPr lang="en-US" b="1" u="sng" dirty="0"/>
              <a:t>Improve Anvil ACLs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E422C-C39A-1F44-82CB-F7FC551D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5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F443-F768-094E-9865-3BEEAC13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8D69D-8936-F04D-8BFD-083930E4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Adoption of Cloud Native Architecture, Part 2: Stabilization Gaps and  Anti-Patterns">
            <a:extLst>
              <a:ext uri="{FF2B5EF4-FFF2-40B4-BE49-F238E27FC236}">
                <a16:creationId xmlns:a16="http://schemas.microsoft.com/office/drawing/2014/main" id="{0C8D57E0-84D5-3144-843A-C81DA33A3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51"/>
          <a:stretch/>
        </p:blipFill>
        <p:spPr bwMode="auto">
          <a:xfrm>
            <a:off x="118220" y="1305236"/>
            <a:ext cx="6210742" cy="25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doption of Cloud Native Architecture, Part 2: Stabilization Gaps and  Anti-Patterns">
            <a:extLst>
              <a:ext uri="{FF2B5EF4-FFF2-40B4-BE49-F238E27FC236}">
                <a16:creationId xmlns:a16="http://schemas.microsoft.com/office/drawing/2014/main" id="{88092888-53FB-4B46-9C4D-352715FAD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82"/>
          <a:stretch/>
        </p:blipFill>
        <p:spPr bwMode="auto">
          <a:xfrm>
            <a:off x="4183582" y="3897932"/>
            <a:ext cx="6576810" cy="298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CAF5EC-8D35-FD40-B38F-258B245C61F6}"/>
              </a:ext>
            </a:extLst>
          </p:cNvPr>
          <p:cNvSpPr txBox="1"/>
          <p:nvPr/>
        </p:nvSpPr>
        <p:spPr>
          <a:xfrm>
            <a:off x="6619959" y="3103291"/>
            <a:ext cx="3981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“Death Star Maps” -- represent dependencies between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58750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26840-40BB-A842-8D96-6BFC5D72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Microservices Advantages and Disadvantages: Everything You Need to Know -  Solace">
            <a:extLst>
              <a:ext uri="{FF2B5EF4-FFF2-40B4-BE49-F238E27FC236}">
                <a16:creationId xmlns:a16="http://schemas.microsoft.com/office/drawing/2014/main" id="{055A84D1-BC4A-184B-BE89-871F6094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151" y="650258"/>
            <a:ext cx="2562339" cy="256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4ED7D-A324-AE42-85A0-69A7C42455E3}"/>
              </a:ext>
            </a:extLst>
          </p:cNvPr>
          <p:cNvSpPr txBox="1"/>
          <p:nvPr/>
        </p:nvSpPr>
        <p:spPr>
          <a:xfrm>
            <a:off x="209320" y="1821977"/>
            <a:ext cx="1663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Monolithic </a:t>
            </a:r>
          </a:p>
          <a:p>
            <a:pPr algn="ctr"/>
            <a:r>
              <a:rPr lang="en-US" sz="2400" b="1" dirty="0"/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AD83B-286A-4041-8D10-E7F2B8A242D6}"/>
              </a:ext>
            </a:extLst>
          </p:cNvPr>
          <p:cNvSpPr txBox="1"/>
          <p:nvPr/>
        </p:nvSpPr>
        <p:spPr>
          <a:xfrm>
            <a:off x="4747140" y="1241612"/>
            <a:ext cx="1828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Microservice </a:t>
            </a:r>
          </a:p>
          <a:p>
            <a:pPr algn="ctr"/>
            <a:r>
              <a:rPr lang="en-US" sz="2400" b="1" dirty="0"/>
              <a:t>Application</a:t>
            </a:r>
          </a:p>
        </p:txBody>
      </p:sp>
      <p:pic>
        <p:nvPicPr>
          <p:cNvPr id="2052" name="Picture 4" descr="Image icon Services with local proxies">
            <a:extLst>
              <a:ext uri="{FF2B5EF4-FFF2-40B4-BE49-F238E27FC236}">
                <a16:creationId xmlns:a16="http://schemas.microsoft.com/office/drawing/2014/main" id="{DAA2918E-3A52-3443-8E33-EC61760A2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29"/>
          <a:stretch/>
        </p:blipFill>
        <p:spPr bwMode="auto">
          <a:xfrm>
            <a:off x="3987355" y="3537328"/>
            <a:ext cx="7909021" cy="28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0E2CBC-B61B-784E-94C7-22622A0F58BE}"/>
              </a:ext>
            </a:extLst>
          </p:cNvPr>
          <p:cNvSpPr txBox="1"/>
          <p:nvPr/>
        </p:nvSpPr>
        <p:spPr>
          <a:xfrm>
            <a:off x="6382329" y="3537327"/>
            <a:ext cx="348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Service Mesh Abstraction</a:t>
            </a:r>
          </a:p>
        </p:txBody>
      </p:sp>
    </p:spTree>
    <p:extLst>
      <p:ext uri="{BB962C8B-B14F-4D97-AF65-F5344CB8AC3E}">
        <p14:creationId xmlns:p14="http://schemas.microsoft.com/office/powerpoint/2010/main" val="205200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EFFE-63BB-564B-A0AA-7EF0887E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5</a:t>
            </a:fld>
            <a:endParaRPr lang="en-US"/>
          </a:p>
        </p:txBody>
      </p:sp>
      <p:pic>
        <p:nvPicPr>
          <p:cNvPr id="4098" name="Picture 2" descr="A Brief History of the Dreaded Office Cubicle - WSJ">
            <a:extLst>
              <a:ext uri="{FF2B5EF4-FFF2-40B4-BE49-F238E27FC236}">
                <a16:creationId xmlns:a16="http://schemas.microsoft.com/office/drawing/2014/main" id="{7A25D540-398A-D948-BD9E-CB35A9DFF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082" y="1625588"/>
            <a:ext cx="7253835" cy="473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068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71F6-2659-0745-A72D-8CCE1C89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(Micro)services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EFFE-63BB-564B-A0AA-7EF0887E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A Brief History of the Dreaded Office Cubicle - WSJ">
            <a:extLst>
              <a:ext uri="{FF2B5EF4-FFF2-40B4-BE49-F238E27FC236}">
                <a16:creationId xmlns:a16="http://schemas.microsoft.com/office/drawing/2014/main" id="{7A25D540-398A-D948-BD9E-CB35A9DFF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1" t="51506" r="9208"/>
          <a:stretch/>
        </p:blipFill>
        <p:spPr bwMode="auto">
          <a:xfrm>
            <a:off x="6238959" y="4062202"/>
            <a:ext cx="2816029" cy="229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8F6111-B845-DE4C-9505-DAA0194952CA}"/>
              </a:ext>
            </a:extLst>
          </p:cNvPr>
          <p:cNvSpPr txBox="1"/>
          <p:nvPr/>
        </p:nvSpPr>
        <p:spPr>
          <a:xfrm>
            <a:off x="838200" y="2253326"/>
            <a:ext cx="4637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Microservice Application (Employee and Workstation)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0AB39-A13A-1A40-8D2A-581DB9B5B2FA}"/>
              </a:ext>
            </a:extLst>
          </p:cNvPr>
          <p:cNvSpPr txBox="1"/>
          <p:nvPr/>
        </p:nvSpPr>
        <p:spPr>
          <a:xfrm>
            <a:off x="635857" y="3374302"/>
            <a:ext cx="5400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Performs an atomic function/operation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update, maintain, and develop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Deployable as a containerized application, virtual machine, or whole server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95BECF-4BA6-194C-BB2A-200E4C66AA94}"/>
              </a:ext>
            </a:extLst>
          </p:cNvPr>
          <p:cNvSpPr/>
          <p:nvPr/>
        </p:nvSpPr>
        <p:spPr>
          <a:xfrm>
            <a:off x="6036659" y="3957005"/>
            <a:ext cx="2112022" cy="253587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71F6-2659-0745-A72D-8CCE1C89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Meshes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EFFE-63BB-564B-A0AA-7EF0887E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A Brief History of the Dreaded Office Cubicle - WSJ">
            <a:extLst>
              <a:ext uri="{FF2B5EF4-FFF2-40B4-BE49-F238E27FC236}">
                <a16:creationId xmlns:a16="http://schemas.microsoft.com/office/drawing/2014/main" id="{7A25D540-398A-D948-BD9E-CB35A9DFF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1" t="51506" r="9208"/>
          <a:stretch/>
        </p:blipFill>
        <p:spPr bwMode="auto">
          <a:xfrm>
            <a:off x="6238959" y="4062202"/>
            <a:ext cx="2816029" cy="229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D6A820-2613-EC48-9DA5-73EDB6FC4053}"/>
              </a:ext>
            </a:extLst>
          </p:cNvPr>
          <p:cNvSpPr/>
          <p:nvPr/>
        </p:nvSpPr>
        <p:spPr>
          <a:xfrm>
            <a:off x="8075850" y="4143122"/>
            <a:ext cx="760653" cy="9144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A605E-F14D-DA4A-AFC2-7EE202412DDC}"/>
              </a:ext>
            </a:extLst>
          </p:cNvPr>
          <p:cNvSpPr txBox="1"/>
          <p:nvPr/>
        </p:nvSpPr>
        <p:spPr>
          <a:xfrm>
            <a:off x="7964915" y="1132020"/>
            <a:ext cx="3867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0070C0"/>
                </a:solidFill>
              </a:rPr>
              <a:t>Service Mesh Proxy </a:t>
            </a:r>
          </a:p>
          <a:p>
            <a:pPr algn="ctr"/>
            <a:r>
              <a:rPr lang="en-US" sz="2800" b="1" u="sng" dirty="0">
                <a:solidFill>
                  <a:srgbClr val="0070C0"/>
                </a:solidFill>
              </a:rPr>
              <a:t>(In and Out Dropbox)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0836B-008C-3843-81B0-5E6047C7517B}"/>
              </a:ext>
            </a:extLst>
          </p:cNvPr>
          <p:cNvSpPr txBox="1"/>
          <p:nvPr/>
        </p:nvSpPr>
        <p:spPr>
          <a:xfrm>
            <a:off x="6499952" y="2155787"/>
            <a:ext cx="5692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Sends and receives messages on behalf of microservice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Labels messages with correct 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Applies security features to messages</a:t>
            </a:r>
          </a:p>
        </p:txBody>
      </p:sp>
    </p:spTree>
    <p:extLst>
      <p:ext uri="{BB962C8B-B14F-4D97-AF65-F5344CB8AC3E}">
        <p14:creationId xmlns:p14="http://schemas.microsoft.com/office/powerpoint/2010/main" val="237045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6B136-8407-9248-A060-D5ADE902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22057-DABA-BF48-BBD7-157E5DC5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523" y="2078045"/>
            <a:ext cx="3292954" cy="2701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322108-F5A4-1744-B6F4-DE73A1022641}"/>
              </a:ext>
            </a:extLst>
          </p:cNvPr>
          <p:cNvSpPr txBox="1"/>
          <p:nvPr/>
        </p:nvSpPr>
        <p:spPr>
          <a:xfrm>
            <a:off x="1077786" y="1693087"/>
            <a:ext cx="406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/>
                </a:solidFill>
              </a:rPr>
              <a:t>Microservice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A5CB8-22D3-6047-AF78-779802DC3117}"/>
              </a:ext>
            </a:extLst>
          </p:cNvPr>
          <p:cNvSpPr txBox="1"/>
          <p:nvPr/>
        </p:nvSpPr>
        <p:spPr>
          <a:xfrm>
            <a:off x="7404425" y="4518345"/>
            <a:ext cx="3292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1"/>
                </a:solidFill>
              </a:rPr>
              <a:t>Service Mesh Proxy</a:t>
            </a:r>
          </a:p>
        </p:txBody>
      </p:sp>
    </p:spTree>
    <p:extLst>
      <p:ext uri="{BB962C8B-B14F-4D97-AF65-F5344CB8AC3E}">
        <p14:creationId xmlns:p14="http://schemas.microsoft.com/office/powerpoint/2010/main" val="396045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6B136-8407-9248-A060-D5ADE902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A29-83D7-CE44-A046-27C6A1F3BBCE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439D61-7FFF-F240-AE26-32D27BCA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54" y="2146576"/>
            <a:ext cx="2258757" cy="1853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B2209-A652-2E4E-A6F4-2367AD52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39" y="3973188"/>
            <a:ext cx="597430" cy="71691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E21FE3D-A866-2B4B-8B28-EA7DBC06A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5734" y="3590359"/>
            <a:ext cx="409556" cy="409556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C1345F23-E652-3F4A-BD82-3C01FAE971AF}"/>
              </a:ext>
            </a:extLst>
          </p:cNvPr>
          <p:cNvCxnSpPr>
            <a:stCxn id="3" idx="3"/>
          </p:cNvCxnSpPr>
          <p:nvPr/>
        </p:nvCxnSpPr>
        <p:spPr>
          <a:xfrm flipV="1">
            <a:off x="4113269" y="4138612"/>
            <a:ext cx="6058419" cy="193034"/>
          </a:xfrm>
          <a:prstGeom prst="bentConnector3">
            <a:avLst>
              <a:gd name="adj1" fmla="val 9995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9260674-36D3-B943-9C73-F9E7F2D1B707}"/>
              </a:ext>
            </a:extLst>
          </p:cNvPr>
          <p:cNvSpPr txBox="1"/>
          <p:nvPr/>
        </p:nvSpPr>
        <p:spPr>
          <a:xfrm>
            <a:off x="1683143" y="1626499"/>
            <a:ext cx="89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Alice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7E0CEC-6B10-714C-8880-BDD4AB1E0706}"/>
              </a:ext>
            </a:extLst>
          </p:cNvPr>
          <p:cNvSpPr txBox="1"/>
          <p:nvPr/>
        </p:nvSpPr>
        <p:spPr>
          <a:xfrm>
            <a:off x="8619368" y="1626499"/>
            <a:ext cx="897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Bob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D7B47F-FD79-B249-862E-2D242CCF1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9772" y="2001270"/>
            <a:ext cx="2622015" cy="22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70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F479BFB-AAF2-BA44-B43A-1DBB6368E789}" vid="{B509247F-964A-164B-894C-CC27FCB5BB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359</Words>
  <Application>Microsoft Macintosh PowerPoint</Application>
  <PresentationFormat>Widescreen</PresentationFormat>
  <Paragraphs>100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System Font Regular</vt:lpstr>
      <vt:lpstr>Office Theme</vt:lpstr>
      <vt:lpstr>Anvil Project Overview</vt:lpstr>
      <vt:lpstr>Project Status Overview</vt:lpstr>
      <vt:lpstr>Cloud Computing</vt:lpstr>
      <vt:lpstr>PowerPoint Presentation</vt:lpstr>
      <vt:lpstr>PowerPoint Presentation</vt:lpstr>
      <vt:lpstr>(Micro)services</vt:lpstr>
      <vt:lpstr>Service Meshes</vt:lpstr>
      <vt:lpstr>PowerPoint Presentation</vt:lpstr>
      <vt:lpstr>PowerPoint Presentation</vt:lpstr>
      <vt:lpstr>PowerPoint Presentation</vt:lpstr>
      <vt:lpstr>Anvil Overview</vt:lpstr>
      <vt:lpstr>Related Work -- AutoArmor (USENIX ‘21)</vt:lpstr>
      <vt:lpstr>PowerPoint Presentation</vt:lpstr>
      <vt:lpstr>PowerPoint Presentation</vt:lpstr>
      <vt:lpstr>PowerPoint Presentation</vt:lpstr>
      <vt:lpstr>PowerPoint Presentation</vt:lpstr>
      <vt:lpstr>Microservice Deployment Graph Generator</vt:lpstr>
      <vt:lpstr>Anvil Platform Improvements</vt:lpstr>
      <vt:lpstr>Anvil Platform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Anvil Project Overview</dc:title>
  <dc:creator>Hahn, Dalton Alan</dc:creator>
  <cp:lastModifiedBy>Hahn, Dalton Alan</cp:lastModifiedBy>
  <cp:revision>19</cp:revision>
  <dcterms:created xsi:type="dcterms:W3CDTF">2022-02-15T19:10:26Z</dcterms:created>
  <dcterms:modified xsi:type="dcterms:W3CDTF">2022-02-15T20:12:28Z</dcterms:modified>
</cp:coreProperties>
</file>